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9" r:id="rId4"/>
    <p:sldId id="260" r:id="rId5"/>
    <p:sldId id="271" r:id="rId6"/>
    <p:sldId id="272" r:id="rId7"/>
    <p:sldId id="261" r:id="rId8"/>
    <p:sldId id="263" r:id="rId9"/>
    <p:sldId id="273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952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005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70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829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92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067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301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327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721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3529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868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326EA-DC68-4AB4-9291-C8CFFF5E7F5A}" type="datetimeFigureOut">
              <a:rPr lang="en-IN" smtClean="0"/>
              <a:t>12-06-2019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1FE61-253B-4936-9B0D-FB3026CAB1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6918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0938" y="1023583"/>
            <a:ext cx="8197754" cy="4708478"/>
          </a:xfrm>
        </p:spPr>
        <p:txBody>
          <a:bodyPr/>
          <a:lstStyle/>
          <a:p>
            <a:r>
              <a:rPr lang="en-IN" b="1" dirty="0" smtClean="0">
                <a:solidFill>
                  <a:srgbClr val="C00000"/>
                </a:solidFill>
              </a:rPr>
              <a:t>WELCOME</a:t>
            </a:r>
            <a:br>
              <a:rPr lang="en-IN" b="1" dirty="0" smtClean="0">
                <a:solidFill>
                  <a:srgbClr val="C00000"/>
                </a:solidFill>
              </a:rPr>
            </a:br>
            <a:r>
              <a:rPr lang="en-IN" b="1" dirty="0">
                <a:solidFill>
                  <a:srgbClr val="C00000"/>
                </a:solidFill>
              </a:rPr>
              <a:t/>
            </a:r>
            <a:br>
              <a:rPr lang="en-IN" b="1" dirty="0">
                <a:solidFill>
                  <a:srgbClr val="C00000"/>
                </a:solidFill>
              </a:rPr>
            </a:br>
            <a:r>
              <a:rPr lang="en-IN" b="1" dirty="0" smtClean="0">
                <a:solidFill>
                  <a:srgbClr val="C00000"/>
                </a:solidFill>
              </a:rPr>
              <a:t/>
            </a:r>
            <a:br>
              <a:rPr lang="en-IN" b="1" dirty="0" smtClean="0">
                <a:solidFill>
                  <a:srgbClr val="C00000"/>
                </a:solidFill>
              </a:rPr>
            </a:br>
            <a:r>
              <a:rPr lang="en-IN" sz="3600" b="1" dirty="0" smtClean="0">
                <a:solidFill>
                  <a:srgbClr val="00B050"/>
                </a:solidFill>
              </a:rPr>
              <a:t>Dr. L. </a:t>
            </a:r>
            <a:r>
              <a:rPr lang="en-IN" sz="3600" b="1" dirty="0" err="1" smtClean="0">
                <a:solidFill>
                  <a:srgbClr val="00B050"/>
                </a:solidFill>
              </a:rPr>
              <a:t>Jenitra</a:t>
            </a:r>
            <a:r>
              <a:rPr lang="en-IN" sz="3600" b="1" dirty="0" smtClean="0">
                <a:solidFill>
                  <a:srgbClr val="00B050"/>
                </a:solidFill>
              </a:rPr>
              <a:t/>
            </a:r>
            <a:br>
              <a:rPr lang="en-IN" sz="3600" b="1" dirty="0" smtClean="0">
                <a:solidFill>
                  <a:srgbClr val="00B050"/>
                </a:solidFill>
              </a:rPr>
            </a:br>
            <a:r>
              <a:rPr lang="en-IN" sz="3600" b="1" dirty="0" smtClean="0">
                <a:solidFill>
                  <a:srgbClr val="00B050"/>
                </a:solidFill>
              </a:rPr>
              <a:t>Associate Professor in Commerce, Holy Cross College, Trichy</a:t>
            </a:r>
            <a:endParaRPr lang="en-IN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43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sz="6000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n-IN" sz="60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IN" sz="6000" smtClean="0">
                <a:solidFill>
                  <a:srgbClr val="92D050"/>
                </a:solidFill>
              </a:rPr>
              <a:t>                    THANK </a:t>
            </a:r>
            <a:r>
              <a:rPr lang="en-IN" sz="6000" dirty="0" smtClean="0">
                <a:solidFill>
                  <a:srgbClr val="92D050"/>
                </a:solidFill>
              </a:rPr>
              <a:t>YOU</a:t>
            </a:r>
            <a:endParaRPr lang="en-IN" sz="6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IN" sz="6600" b="1" dirty="0" smtClean="0"/>
          </a:p>
          <a:p>
            <a:pPr marL="0" indent="0" algn="ctr">
              <a:buNone/>
            </a:pPr>
            <a:r>
              <a:rPr lang="en-IN" sz="6600" b="1" dirty="0" smtClean="0"/>
              <a:t>Education </a:t>
            </a:r>
            <a:r>
              <a:rPr lang="en-IN" sz="6600" b="1" dirty="0"/>
              <a:t>in Tamil Nadu</a:t>
            </a:r>
            <a:endParaRPr lang="en-IN" sz="6600" dirty="0"/>
          </a:p>
        </p:txBody>
      </p:sp>
    </p:spTree>
    <p:extLst>
      <p:ext uri="{BB962C8B-B14F-4D97-AF65-F5344CB8AC3E}">
        <p14:creationId xmlns:p14="http://schemas.microsoft.com/office/powerpoint/2010/main" val="33963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                              </a:t>
            </a:r>
            <a:r>
              <a:rPr lang="en-IN" b="1" dirty="0" smtClean="0"/>
              <a:t>Literacy rate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IN" b="1" dirty="0"/>
              <a:t>Tamil Nadu is one of the most literate states in India. </a:t>
            </a:r>
          </a:p>
          <a:p>
            <a:pPr marL="571500" indent="-571500"/>
            <a:r>
              <a:rPr lang="en-IN" b="1" dirty="0">
                <a:solidFill>
                  <a:srgbClr val="0070C0"/>
                </a:solidFill>
              </a:rPr>
              <a:t>The state's literacy rate was </a:t>
            </a:r>
            <a:r>
              <a:rPr lang="en-IN" b="1" dirty="0" smtClean="0">
                <a:solidFill>
                  <a:srgbClr val="0070C0"/>
                </a:solidFill>
              </a:rPr>
              <a:t>80.1 % </a:t>
            </a:r>
            <a:r>
              <a:rPr lang="en-IN" b="1" dirty="0">
                <a:solidFill>
                  <a:srgbClr val="0070C0"/>
                </a:solidFill>
              </a:rPr>
              <a:t>in 2011, which is above the national average </a:t>
            </a:r>
            <a:r>
              <a:rPr lang="en-IN" b="1" dirty="0" smtClean="0">
                <a:solidFill>
                  <a:srgbClr val="0070C0"/>
                </a:solidFill>
              </a:rPr>
              <a:t>of  73 </a:t>
            </a:r>
            <a:r>
              <a:rPr lang="en-IN" b="1" dirty="0">
                <a:solidFill>
                  <a:srgbClr val="0070C0"/>
                </a:solidFill>
              </a:rPr>
              <a:t>%. </a:t>
            </a:r>
          </a:p>
          <a:p>
            <a:r>
              <a:rPr lang="en-IN" b="1" dirty="0"/>
              <a:t>Among </a:t>
            </a:r>
            <a:r>
              <a:rPr lang="en-IN" b="1" dirty="0" smtClean="0"/>
              <a:t>the 15 </a:t>
            </a:r>
            <a:r>
              <a:rPr lang="en-IN" b="1" dirty="0"/>
              <a:t>major States, </a:t>
            </a:r>
            <a:r>
              <a:rPr lang="en-IN" b="1" dirty="0">
                <a:solidFill>
                  <a:srgbClr val="0070C0"/>
                </a:solidFill>
              </a:rPr>
              <a:t>Tamil Nadu ranked third in respect of literacy rate, </a:t>
            </a:r>
            <a:r>
              <a:rPr lang="en-IN" b="1" dirty="0"/>
              <a:t>Kerala (93.91%) </a:t>
            </a:r>
            <a:r>
              <a:rPr lang="en-IN" b="1" dirty="0" smtClean="0"/>
              <a:t>and </a:t>
            </a:r>
            <a:r>
              <a:rPr lang="en-IN" b="1" dirty="0"/>
              <a:t>Maharashtra (82.91%) occupied the first and second </a:t>
            </a:r>
            <a:r>
              <a:rPr lang="en-IN" b="1" dirty="0" smtClean="0"/>
              <a:t>places respectively</a:t>
            </a:r>
            <a:r>
              <a:rPr lang="en-IN" b="1" dirty="0"/>
              <a:t>.</a:t>
            </a:r>
            <a:endParaRPr lang="en-IN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838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                     </a:t>
            </a:r>
            <a:r>
              <a:rPr lang="en-IN" b="1" dirty="0" smtClean="0"/>
              <a:t>Gross </a:t>
            </a:r>
            <a:r>
              <a:rPr lang="en-IN" b="1" dirty="0"/>
              <a:t>Enrolment Ratio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/>
              <a:t>Gross Enrolment Ratio (</a:t>
            </a:r>
            <a:r>
              <a:rPr lang="en-IN" b="1" dirty="0" err="1" smtClean="0"/>
              <a:t>GER</a:t>
            </a:r>
            <a:r>
              <a:rPr lang="en-IN" b="1" dirty="0" smtClean="0"/>
              <a:t>) </a:t>
            </a:r>
          </a:p>
          <a:p>
            <a:pPr marL="0" indent="0">
              <a:buNone/>
            </a:pPr>
            <a:endParaRPr lang="en-IN" b="1" dirty="0" smtClean="0"/>
          </a:p>
          <a:p>
            <a:pPr marL="0" indent="0">
              <a:buNone/>
            </a:pPr>
            <a:r>
              <a:rPr lang="en-IN" b="1" dirty="0" err="1" smtClean="0"/>
              <a:t>GER</a:t>
            </a:r>
            <a:r>
              <a:rPr lang="en-IN" b="1" dirty="0" smtClean="0"/>
              <a:t> </a:t>
            </a:r>
            <a:r>
              <a:rPr lang="en-IN" b="1" dirty="0"/>
              <a:t>is statistical measure for determining </a:t>
            </a:r>
            <a:r>
              <a:rPr lang="en-IN" b="1" dirty="0">
                <a:solidFill>
                  <a:srgbClr val="0070C0"/>
                </a:solidFill>
              </a:rPr>
              <a:t>number of students enrolled</a:t>
            </a:r>
            <a:r>
              <a:rPr lang="en-IN" b="1" dirty="0"/>
              <a:t> </a:t>
            </a:r>
            <a:r>
              <a:rPr lang="en-IN" b="1" dirty="0" smtClean="0"/>
              <a:t>in schools and in </a:t>
            </a:r>
            <a:r>
              <a:rPr lang="en-IN" b="1" dirty="0"/>
              <a:t>undergraduate, postgraduate and research-level </a:t>
            </a:r>
            <a:r>
              <a:rPr lang="en-IN" b="1" dirty="0" smtClean="0"/>
              <a:t>studies </a:t>
            </a:r>
            <a:r>
              <a:rPr lang="en-IN" b="1" dirty="0"/>
              <a:t>within country and </a:t>
            </a:r>
            <a:r>
              <a:rPr lang="en-IN" b="1" dirty="0">
                <a:solidFill>
                  <a:srgbClr val="0070C0"/>
                </a:solidFill>
              </a:rPr>
              <a:t>expressed as a percentage of </a:t>
            </a:r>
            <a:r>
              <a:rPr lang="en-IN" b="1" dirty="0" smtClean="0">
                <a:solidFill>
                  <a:srgbClr val="0070C0"/>
                </a:solidFill>
              </a:rPr>
              <a:t>population</a:t>
            </a:r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5904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Indian states ranked by school </a:t>
            </a:r>
            <a:r>
              <a:rPr lang="en-IN" b="1" dirty="0" err="1"/>
              <a:t>enrollment</a:t>
            </a:r>
            <a:r>
              <a:rPr lang="en-IN" b="1" dirty="0"/>
              <a:t> rate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The list of States and Union Territories of India ranked according to </a:t>
            </a:r>
            <a:r>
              <a:rPr lang="en-IN" b="1" dirty="0">
                <a:solidFill>
                  <a:srgbClr val="0070C0"/>
                </a:solidFill>
              </a:rPr>
              <a:t>Gross </a:t>
            </a:r>
            <a:r>
              <a:rPr lang="en-IN" b="1" dirty="0" err="1">
                <a:solidFill>
                  <a:srgbClr val="0070C0"/>
                </a:solidFill>
              </a:rPr>
              <a:t>Enrollment</a:t>
            </a:r>
            <a:r>
              <a:rPr lang="en-IN" b="1" dirty="0">
                <a:solidFill>
                  <a:srgbClr val="0070C0"/>
                </a:solidFill>
              </a:rPr>
              <a:t> Ratio </a:t>
            </a:r>
            <a:r>
              <a:rPr lang="en-IN" b="1" dirty="0"/>
              <a:t>(</a:t>
            </a:r>
            <a:r>
              <a:rPr lang="en-IN" b="1" dirty="0" err="1"/>
              <a:t>GER</a:t>
            </a:r>
            <a:r>
              <a:rPr lang="en-IN" b="1" dirty="0"/>
              <a:t>) of students </a:t>
            </a:r>
            <a:r>
              <a:rPr lang="en-IN" b="1" dirty="0">
                <a:solidFill>
                  <a:srgbClr val="0070C0"/>
                </a:solidFill>
              </a:rPr>
              <a:t>in Classes I to VIII </a:t>
            </a:r>
            <a:r>
              <a:rPr lang="en-IN" b="1" dirty="0"/>
              <a:t>(6-13 </a:t>
            </a:r>
            <a:r>
              <a:rPr lang="en-IN" b="1" dirty="0" err="1"/>
              <a:t>yrs</a:t>
            </a:r>
            <a:r>
              <a:rPr lang="en-IN" b="1" dirty="0"/>
              <a:t>) compiled from the </a:t>
            </a:r>
            <a:r>
              <a:rPr lang="en-IN" b="1" i="1" dirty="0"/>
              <a:t>Statistics of School Education- </a:t>
            </a:r>
            <a:r>
              <a:rPr lang="en-IN" b="1" i="1" dirty="0" smtClean="0"/>
              <a:t>2010-11</a:t>
            </a:r>
            <a:r>
              <a:rPr lang="en-IN" b="1" dirty="0"/>
              <a:t> Report by Ministry of </a:t>
            </a:r>
            <a:r>
              <a:rPr lang="en-IN" b="1" dirty="0" err="1"/>
              <a:t>HRD</a:t>
            </a:r>
            <a:r>
              <a:rPr lang="en-IN" b="1" dirty="0"/>
              <a:t>, Government of India.</a:t>
            </a:r>
          </a:p>
          <a:p>
            <a:r>
              <a:rPr lang="en-IN" b="1" dirty="0"/>
              <a:t>All India average 104.</a:t>
            </a:r>
          </a:p>
          <a:p>
            <a:r>
              <a:rPr lang="en-IN" b="1" dirty="0">
                <a:solidFill>
                  <a:srgbClr val="0070C0"/>
                </a:solidFill>
              </a:rPr>
              <a:t>Tamil Nadu 112 ranked 9</a:t>
            </a:r>
            <a:r>
              <a:rPr lang="en-IN" b="1" baseline="30000" dirty="0">
                <a:solidFill>
                  <a:srgbClr val="0070C0"/>
                </a:solidFill>
              </a:rPr>
              <a:t>th</a:t>
            </a:r>
            <a:r>
              <a:rPr lang="en-IN" b="1" dirty="0">
                <a:solidFill>
                  <a:srgbClr val="0070C0"/>
                </a:solidFill>
              </a:rPr>
              <a:t> </a:t>
            </a:r>
          </a:p>
          <a:p>
            <a:r>
              <a:rPr lang="en-IN" b="1" dirty="0"/>
              <a:t>First Manipur 155</a:t>
            </a:r>
          </a:p>
          <a:p>
            <a:r>
              <a:rPr lang="en-IN" b="1" dirty="0"/>
              <a:t>Last Assam 84</a:t>
            </a:r>
          </a:p>
          <a:p>
            <a:r>
              <a:rPr lang="en-IN" b="1" dirty="0"/>
              <a:t>Daman and Diu </a:t>
            </a:r>
            <a:r>
              <a:rPr lang="en-IN" b="1" dirty="0" smtClean="0"/>
              <a:t>78.2 among union territories</a:t>
            </a:r>
            <a:endParaRPr lang="en-IN" b="1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2813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A survey conducted by the Industry body </a:t>
            </a:r>
            <a:r>
              <a:rPr lang="en-IN" b="1" dirty="0" err="1">
                <a:solidFill>
                  <a:srgbClr val="0070C0"/>
                </a:solidFill>
              </a:rPr>
              <a:t>Assocham</a:t>
            </a:r>
            <a:r>
              <a:rPr lang="en-IN" b="1" dirty="0">
                <a:solidFill>
                  <a:srgbClr val="0070C0"/>
                </a:solidFill>
              </a:rPr>
              <a:t> ranks Tamil Nadu top among Indian states with about 100% Gross </a:t>
            </a:r>
            <a:r>
              <a:rPr lang="en-IN" b="1" dirty="0" err="1">
                <a:solidFill>
                  <a:srgbClr val="0070C0"/>
                </a:solidFill>
              </a:rPr>
              <a:t>Enrollment</a:t>
            </a:r>
            <a:r>
              <a:rPr lang="en-IN" b="1" dirty="0">
                <a:solidFill>
                  <a:srgbClr val="0070C0"/>
                </a:solidFill>
              </a:rPr>
              <a:t> Ratio (</a:t>
            </a:r>
            <a:r>
              <a:rPr lang="en-IN" b="1" dirty="0" err="1">
                <a:solidFill>
                  <a:srgbClr val="0070C0"/>
                </a:solidFill>
              </a:rPr>
              <a:t>GER</a:t>
            </a:r>
            <a:r>
              <a:rPr lang="en-IN" b="1" dirty="0">
                <a:solidFill>
                  <a:srgbClr val="0070C0"/>
                </a:solidFill>
              </a:rPr>
              <a:t>) in primary and upper primary education</a:t>
            </a:r>
            <a:r>
              <a:rPr lang="en-IN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IN" b="1" dirty="0"/>
              <a:t>There were a total of 1,28,55,485 children enrolled across the state as of 2010, with the split up of 97,97,264 students in primary, 18,73,989 in secondary and 11,84,232 in higher secondary classrooms.</a:t>
            </a:r>
          </a:p>
          <a:p>
            <a:endParaRPr lang="en-IN" b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03062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Gross Enrolment </a:t>
            </a:r>
            <a:r>
              <a:rPr lang="en-IN" b="1" dirty="0" smtClean="0"/>
              <a:t>Ratio </a:t>
            </a:r>
            <a:r>
              <a:rPr lang="en-IN" b="1" dirty="0"/>
              <a:t>in higher </a:t>
            </a:r>
            <a:r>
              <a:rPr lang="en-IN" b="1" dirty="0" smtClean="0"/>
              <a:t>education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IN" b="1" dirty="0" smtClean="0"/>
          </a:p>
          <a:p>
            <a:r>
              <a:rPr lang="en-IN" b="1" dirty="0"/>
              <a:t>The Gross Enrolment Ratio (</a:t>
            </a:r>
            <a:r>
              <a:rPr lang="en-IN" b="1" dirty="0" err="1"/>
              <a:t>GER</a:t>
            </a:r>
            <a:r>
              <a:rPr lang="en-IN" b="1" dirty="0"/>
              <a:t>) in higher education of </a:t>
            </a:r>
            <a:r>
              <a:rPr lang="en-IN" b="1" dirty="0">
                <a:solidFill>
                  <a:srgbClr val="0070C0"/>
                </a:solidFill>
              </a:rPr>
              <a:t>India</a:t>
            </a:r>
            <a:r>
              <a:rPr lang="en-IN" b="1" dirty="0"/>
              <a:t> has registered an increase from 24.5% in 2015-16 to </a:t>
            </a:r>
            <a:r>
              <a:rPr lang="en-IN" b="1" dirty="0">
                <a:solidFill>
                  <a:srgbClr val="0070C0"/>
                </a:solidFill>
              </a:rPr>
              <a:t>25.2% in 2016-17 </a:t>
            </a:r>
          </a:p>
          <a:p>
            <a:r>
              <a:rPr lang="en-IN" b="1" dirty="0"/>
              <a:t>India is aiming to attain </a:t>
            </a:r>
            <a:r>
              <a:rPr lang="en-IN" b="1" dirty="0" err="1"/>
              <a:t>GER</a:t>
            </a:r>
            <a:r>
              <a:rPr lang="en-IN" b="1" dirty="0"/>
              <a:t> of 30% by 2020, but it is still far behind countries like China with </a:t>
            </a:r>
            <a:r>
              <a:rPr lang="en-IN" b="1" dirty="0" err="1"/>
              <a:t>GER</a:t>
            </a:r>
            <a:r>
              <a:rPr lang="en-IN" b="1" dirty="0"/>
              <a:t> of 43.39% and US with 85.8%.</a:t>
            </a:r>
          </a:p>
          <a:p>
            <a:r>
              <a:rPr lang="en-IN" b="1" dirty="0" smtClean="0">
                <a:solidFill>
                  <a:srgbClr val="0070C0"/>
                </a:solidFill>
              </a:rPr>
              <a:t>Tamil </a:t>
            </a:r>
            <a:r>
              <a:rPr lang="en-IN" b="1" dirty="0">
                <a:solidFill>
                  <a:srgbClr val="0070C0"/>
                </a:solidFill>
              </a:rPr>
              <a:t>Nadu has highest </a:t>
            </a:r>
            <a:r>
              <a:rPr lang="en-IN" b="1" dirty="0" err="1">
                <a:solidFill>
                  <a:srgbClr val="0070C0"/>
                </a:solidFill>
              </a:rPr>
              <a:t>GER</a:t>
            </a:r>
            <a:r>
              <a:rPr lang="en-IN" b="1" dirty="0">
                <a:solidFill>
                  <a:srgbClr val="0070C0"/>
                </a:solidFill>
              </a:rPr>
              <a:t> </a:t>
            </a:r>
            <a:r>
              <a:rPr lang="en-IN" b="1" dirty="0"/>
              <a:t>in India at </a:t>
            </a:r>
            <a:r>
              <a:rPr lang="en-IN" b="1" dirty="0">
                <a:solidFill>
                  <a:srgbClr val="0070C0"/>
                </a:solidFill>
              </a:rPr>
              <a:t>46.9</a:t>
            </a:r>
            <a:r>
              <a:rPr lang="en-IN" b="1" dirty="0" smtClean="0">
                <a:solidFill>
                  <a:srgbClr val="0070C0"/>
                </a:solidFill>
              </a:rPr>
              <a:t>%.</a:t>
            </a:r>
            <a:r>
              <a:rPr lang="en-IN" b="1" dirty="0">
                <a:solidFill>
                  <a:srgbClr val="0070C0"/>
                </a:solidFill>
              </a:rPr>
              <a:t> </a:t>
            </a:r>
            <a:endParaRPr lang="en-IN" b="1" dirty="0" smtClean="0">
              <a:solidFill>
                <a:srgbClr val="0070C0"/>
              </a:solidFill>
            </a:endParaRPr>
          </a:p>
          <a:p>
            <a:r>
              <a:rPr lang="en-IN" b="1" dirty="0"/>
              <a:t>Six states have registered </a:t>
            </a:r>
            <a:r>
              <a:rPr lang="en-IN" b="1" dirty="0" err="1"/>
              <a:t>GER</a:t>
            </a:r>
            <a:r>
              <a:rPr lang="en-IN" b="1" dirty="0"/>
              <a:t> higher than national average (25.2</a:t>
            </a:r>
            <a:r>
              <a:rPr lang="en-IN" b="1" dirty="0" smtClean="0"/>
              <a:t>%). These </a:t>
            </a:r>
            <a:r>
              <a:rPr lang="en-IN" b="1" dirty="0"/>
              <a:t>states are Tamil Nadu (46.9%), </a:t>
            </a:r>
            <a:r>
              <a:rPr lang="en-IN" b="1" dirty="0">
                <a:solidFill>
                  <a:srgbClr val="0070C0"/>
                </a:solidFill>
              </a:rPr>
              <a:t>Himachal Pradesh (36.7%), Kerala (34.2%), Andhra Pradesh (32.4%), </a:t>
            </a:r>
            <a:r>
              <a:rPr lang="en-IN" b="1" dirty="0" smtClean="0">
                <a:solidFill>
                  <a:srgbClr val="0070C0"/>
                </a:solidFill>
              </a:rPr>
              <a:t>Haryana </a:t>
            </a:r>
            <a:r>
              <a:rPr lang="en-IN" b="1" dirty="0">
                <a:solidFill>
                  <a:srgbClr val="0070C0"/>
                </a:solidFill>
              </a:rPr>
              <a:t>(29%) and Punjab (28.6</a:t>
            </a:r>
            <a:r>
              <a:rPr lang="en-IN" b="1" dirty="0" smtClean="0">
                <a:solidFill>
                  <a:srgbClr val="0070C0"/>
                </a:solidFill>
              </a:rPr>
              <a:t>%).</a:t>
            </a:r>
            <a:r>
              <a:rPr lang="en-IN" b="1" dirty="0"/>
              <a:t> 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/>
            </a:r>
            <a:br>
              <a:rPr lang="en-IN" b="1" dirty="0" smtClean="0"/>
            </a:b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32764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amil Nadu leads the nation in higher education enrolme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235" y="270077"/>
            <a:ext cx="8526699" cy="542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61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With 864 universities, India has the world’s largest higher education system in the world and it ranks 2nd in terms of student enrolment in higher education</a:t>
            </a:r>
            <a:r>
              <a:rPr lang="en-IN" dirty="0" smtClean="0"/>
              <a:t>.</a:t>
            </a:r>
          </a:p>
          <a:p>
            <a:r>
              <a:rPr lang="en-IN" dirty="0"/>
              <a:t>Tamil Nadu has performed well ahead of other major Sates with regard to elementary education.</a:t>
            </a:r>
          </a:p>
          <a:p>
            <a:r>
              <a:rPr lang="en-IN" dirty="0"/>
              <a:t>The Report on Annual Status on Higher Education 2011-12 brought out by Ministry of Human Resource Development and Department of Higher Education ranked Tamil Nadu as first in gross enrolment ratio of higher education.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89604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296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WELCOME   Dr. L. Jenitra Associate Professor in Commerce, Holy Cross College, Trichy</vt:lpstr>
      <vt:lpstr>PowerPoint Presentation</vt:lpstr>
      <vt:lpstr>                               Literacy rate</vt:lpstr>
      <vt:lpstr>                      Gross Enrolment Ratio</vt:lpstr>
      <vt:lpstr>Indian states ranked by school enrollment rate </vt:lpstr>
      <vt:lpstr>PowerPoint Presentation</vt:lpstr>
      <vt:lpstr>Gross Enrolment Ratio in higher education</vt:lpstr>
      <vt:lpstr>PowerPoint Presentation</vt:lpstr>
      <vt:lpstr>PowerPoint Presentation</vt:lpstr>
      <vt:lpstr> 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Tamil Nadu</dc:title>
  <dc:creator>JENITRA MERWIN</dc:creator>
  <cp:lastModifiedBy>JENITRA MERWIN</cp:lastModifiedBy>
  <cp:revision>34</cp:revision>
  <dcterms:created xsi:type="dcterms:W3CDTF">2019-06-11T10:29:04Z</dcterms:created>
  <dcterms:modified xsi:type="dcterms:W3CDTF">2019-06-11T23:56:05Z</dcterms:modified>
</cp:coreProperties>
</file>